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72" r:id="rId2"/>
    <p:sldId id="374" r:id="rId3"/>
    <p:sldId id="283" r:id="rId4"/>
    <p:sldId id="284" r:id="rId5"/>
    <p:sldId id="285" r:id="rId6"/>
    <p:sldId id="286" r:id="rId7"/>
    <p:sldId id="288" r:id="rId8"/>
    <p:sldId id="291" r:id="rId9"/>
    <p:sldId id="292" r:id="rId10"/>
    <p:sldId id="294" r:id="rId11"/>
    <p:sldId id="377" r:id="rId12"/>
    <p:sldId id="295" r:id="rId13"/>
    <p:sldId id="289" r:id="rId14"/>
    <p:sldId id="296" r:id="rId15"/>
    <p:sldId id="297" r:id="rId16"/>
    <p:sldId id="301" r:id="rId17"/>
    <p:sldId id="302" r:id="rId18"/>
    <p:sldId id="303" r:id="rId19"/>
    <p:sldId id="310" r:id="rId20"/>
    <p:sldId id="304" r:id="rId21"/>
    <p:sldId id="308" r:id="rId22"/>
    <p:sldId id="355" r:id="rId23"/>
    <p:sldId id="309" r:id="rId24"/>
    <p:sldId id="305" r:id="rId25"/>
    <p:sldId id="306" r:id="rId26"/>
    <p:sldId id="307" r:id="rId27"/>
    <p:sldId id="298" r:id="rId28"/>
    <p:sldId id="299" r:id="rId29"/>
    <p:sldId id="30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75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1164E-9CB3-4263-A795-202F5CEAA37A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CE7B0-7BC0-4DF6-BC58-0AF266585BC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464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028F0-CABA-4798-ACC7-95E4DA5055B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3343-A9B0-47D8-A442-586E5B4B4DB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2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F3AD9-DAB4-4297-9C34-EEC4ECA956C9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B71F-A0B1-4690-B3A9-5E75909ACC9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527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1FF1E-50C4-41E8-AC6F-F6BB24588E6C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38C15-FB3F-47B8-B567-210DD019C12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26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48EA-486A-4BDF-B097-7238D832D441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49EE4-BE34-4B7E-B40B-9D3C596CE32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30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D80D4-EB67-4029-B147-2BA1F1EDF5F7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B3CA9-62D8-4CCB-91DC-C2216E7C989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44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06FE9-EAD0-4515-B565-9B07BF25DCB2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A9930-7B7E-4E7C-AE50-5015CAE8DE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33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1898-3C7F-4F28-BCB6-F90AEF5A3199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5780-53EB-414A-87C6-6DBE61EA8CB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88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5FFB8-9E90-4E26-A7E5-076B57AFD88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C7B71-2AEE-488D-B357-43306E42783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710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4B12-4D8F-4F38-ABAB-E2DF0BA29ABC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C75B8-2F5C-4B41-BD8F-0AD6B6C3B86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60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D844-147B-4B32-915B-F826FF88B48F}" type="datetime1">
              <a:rPr lang="en-US"/>
              <a:pPr>
                <a:defRPr/>
              </a:pPr>
              <a:t>16-06-06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74144-AA68-4145-88D4-8C0DD9C560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710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3015E57-178D-4D0A-AA65-3DC64741283A}" type="datetime1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16-06-06</a:t>
            </a:fld>
            <a:endParaRPr lang="fr-FR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9BA7196-65FA-4CDB-A9EF-39B06B8E0430}" type="slidenum">
              <a:rPr lang="fr-FR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r-FR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384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a/url?sa=i&amp;rct=j&amp;q=&amp;esrc=s&amp;source=images&amp;cd=&amp;cad=rja&amp;uact=8&amp;ved=0ahUKEwiPi6z4iYLNAhWj5YMKHSe7DecQjRwIBw&amp;url=http://www.aparences.net/periodes/neoclassicisme/jacques-louis-david/&amp;psig=AFQjCNEyjqximM9vgS2LNCsUxfNOrUVSHA&amp;ust=1464706882906710" TargetMode="External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français</a:t>
            </a:r>
            <a:r>
              <a:rPr lang="en-US" dirty="0" smtClean="0"/>
              <a:t> au </a:t>
            </a:r>
            <a:r>
              <a:rPr lang="en-US" dirty="0" err="1" smtClean="0"/>
              <a:t>cours</a:t>
            </a:r>
            <a:r>
              <a:rPr lang="en-US" dirty="0" smtClean="0"/>
              <a:t> des siècles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43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048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03200"/>
            <a:ext cx="3941763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274638"/>
            <a:ext cx="4367212" cy="655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432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4800"/>
            <a:ext cx="8915400" cy="551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aparences.net/wp-content/uploads/david-coronation-napoleon.pn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1011382"/>
            <a:ext cx="4852864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4800"/>
            <a:ext cx="459105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380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La Restauration de la Monarchie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fr-FR" sz="2700" smtClean="0"/>
              <a:t>Impossible de revenir en arrière donc la monarchie de Louis XVII et Charles X ne mènera qu’à la révolte. </a:t>
            </a:r>
          </a:p>
          <a:p>
            <a:pPr eaLnBrk="1" hangingPunct="1">
              <a:lnSpc>
                <a:spcPct val="90000"/>
              </a:lnSpc>
            </a:pPr>
            <a:r>
              <a:rPr lang="fr-FR" sz="2700" smtClean="0"/>
              <a:t>La monarchie de Juillet – dite « monarchie bourgeoise »  rend la vie d’artiste très difficile.</a:t>
            </a:r>
          </a:p>
          <a:p>
            <a:pPr eaLnBrk="1" hangingPunct="1">
              <a:lnSpc>
                <a:spcPct val="90000"/>
              </a:lnSpc>
            </a:pPr>
            <a:r>
              <a:rPr lang="fr-FR" sz="2700" smtClean="0"/>
              <a:t>La Révolution de 1848  contre inégalité sociale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smtClean="0"/>
              <a:t>	* abolition du l’esclavage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smtClean="0"/>
              <a:t>	*abolition de la censure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smtClean="0"/>
              <a:t>	* abolition de la peine de mort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smtClean="0"/>
              <a:t>	*suffrage universel est restauré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smtClean="0"/>
              <a:t>    </a:t>
            </a:r>
          </a:p>
          <a:p>
            <a:pPr eaLnBrk="1" hangingPunct="1">
              <a:lnSpc>
                <a:spcPct val="90000"/>
              </a:lnSpc>
            </a:pPr>
            <a:endParaRPr lang="fr-FR" sz="2700" smtClean="0"/>
          </a:p>
        </p:txBody>
      </p:sp>
    </p:spTree>
    <p:extLst>
      <p:ext uri="{BB962C8B-B14F-4D97-AF65-F5344CB8AC3E}">
        <p14:creationId xmlns:p14="http://schemas.microsoft.com/office/powerpoint/2010/main" val="4238680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Politique XIX siècle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fr-FR" sz="2700" dirty="0" smtClean="0"/>
              <a:t>Après la Révolution française on ne parlera plus du royaume mais de la </a:t>
            </a:r>
            <a:r>
              <a:rPr lang="fr-FR" sz="2700" b="1" dirty="0" smtClean="0"/>
              <a:t>République</a:t>
            </a:r>
            <a:r>
              <a:rPr lang="fr-FR" sz="27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fr-FR" sz="2700" dirty="0" smtClean="0"/>
              <a:t>Que-ce que la République?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dirty="0" smtClean="0"/>
              <a:t>	* mot latin qui signifie « chose publique »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dirty="0" smtClean="0"/>
              <a:t>	* forme du gouvernement non héréditaire (rois), c’est le peuple qui donne le mandat ou via élection donne le pouvoir à la personne qui gouvernera. </a:t>
            </a:r>
          </a:p>
          <a:p>
            <a:pPr eaLnBrk="1" hangingPunct="1">
              <a:lnSpc>
                <a:spcPct val="90000"/>
              </a:lnSpc>
            </a:pPr>
            <a:r>
              <a:rPr lang="fr-FR" sz="2700" dirty="0" smtClean="0"/>
              <a:t>À partir de XIX s. (1871) on parlera de la République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fr-FR" sz="2700" dirty="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fr-FR" sz="2700" dirty="0" smtClean="0"/>
          </a:p>
        </p:txBody>
      </p:sp>
    </p:spTree>
    <p:extLst>
      <p:ext uri="{BB962C8B-B14F-4D97-AF65-F5344CB8AC3E}">
        <p14:creationId xmlns:p14="http://schemas.microsoft.com/office/powerpoint/2010/main" val="3872108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Un siècle de progrès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Transports en commun: le train, le bateau à vapeur (machine à vapeur)</a:t>
            </a:r>
          </a:p>
          <a:p>
            <a:pPr eaLnBrk="1" hangingPunct="1"/>
            <a:r>
              <a:rPr lang="fr-FR" dirty="0" smtClean="0"/>
              <a:t>Tour Eiffel</a:t>
            </a:r>
          </a:p>
          <a:p>
            <a:pPr eaLnBrk="1" hangingPunct="1"/>
            <a:r>
              <a:rPr lang="fr-FR" dirty="0" smtClean="0"/>
              <a:t>Le vaccin contre la rage – Pasteur aussi le procédé de la pasteurisation </a:t>
            </a:r>
          </a:p>
          <a:p>
            <a:pPr eaLnBrk="1" hangingPunct="1"/>
            <a:r>
              <a:rPr lang="fr-FR" dirty="0" smtClean="0"/>
              <a:t>Les rayons X</a:t>
            </a:r>
          </a:p>
          <a:p>
            <a:pPr eaLnBrk="1" hangingPunct="1"/>
            <a:r>
              <a:rPr lang="fr-FR" dirty="0" smtClean="0"/>
              <a:t>L’anesthésie chirurgicale </a:t>
            </a:r>
          </a:p>
          <a:p>
            <a:pPr eaLnBrk="1" hangingPunct="1"/>
            <a:r>
              <a:rPr lang="fr-FR" dirty="0" smtClean="0"/>
              <a:t>Electricité</a:t>
            </a:r>
          </a:p>
          <a:p>
            <a:pPr eaLnBrk="1" hangingPunct="1"/>
            <a:r>
              <a:rPr lang="fr-FR" dirty="0" smtClean="0"/>
              <a:t>Le réaménagement de Paris sou </a:t>
            </a:r>
            <a:r>
              <a:rPr lang="fr-FR" dirty="0" err="1" smtClean="0"/>
              <a:t>Haussman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290936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La question sociale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fr-FR" dirty="0" smtClean="0"/>
              <a:t>Le progrès ne touche pas toutes les classes sociale 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smtClean="0"/>
              <a:t>Les ouvriers – travaillent de 13-15 h par jour, femmes et les enfants travaillent, pas de congés – point de revendication sociale (Marx, Zola - </a:t>
            </a:r>
            <a:r>
              <a:rPr lang="fr-FR" i="1" dirty="0" smtClean="0"/>
              <a:t>Germinal</a:t>
            </a:r>
            <a:r>
              <a:rPr lang="fr-FR" dirty="0" smtClean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smtClean="0"/>
              <a:t>Les paysans – la classe la plus pauvre  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smtClean="0"/>
              <a:t>Les bourgeois – participent activement au phénomène d’enrichissement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smtClean="0"/>
              <a:t>Les écrivains et les peintres dénoncent la vie bourgeoise</a:t>
            </a:r>
          </a:p>
        </p:txBody>
      </p:sp>
    </p:spTree>
    <p:extLst>
      <p:ext uri="{BB962C8B-B14F-4D97-AF65-F5344CB8AC3E}">
        <p14:creationId xmlns:p14="http://schemas.microsoft.com/office/powerpoint/2010/main" val="784188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581025" y="274638"/>
            <a:ext cx="8229600" cy="1143000"/>
          </a:xfrm>
        </p:spPr>
        <p:txBody>
          <a:bodyPr/>
          <a:lstStyle/>
          <a:p>
            <a:pPr eaLnBrk="1" hangingPunct="1"/>
            <a:r>
              <a:rPr lang="fr-FR" smtClean="0"/>
              <a:t>Courants littéraires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L’époque romantique – le romantisme </a:t>
            </a:r>
          </a:p>
          <a:p>
            <a:pPr eaLnBrk="1" hangingPunct="1"/>
            <a:r>
              <a:rPr lang="fr-FR" dirty="0" smtClean="0"/>
              <a:t>Les symbolisme (Baudelaire)</a:t>
            </a:r>
          </a:p>
          <a:p>
            <a:pPr eaLnBrk="1" hangingPunct="1"/>
            <a:r>
              <a:rPr lang="fr-FR" dirty="0" smtClean="0"/>
              <a:t>Le réalisme (Flaubert, Balzac)</a:t>
            </a:r>
          </a:p>
          <a:p>
            <a:pPr eaLnBrk="1" hangingPunct="1"/>
            <a:r>
              <a:rPr lang="fr-FR" dirty="0" smtClean="0"/>
              <a:t>Le naturalisme (Zola)</a:t>
            </a:r>
          </a:p>
          <a:p>
            <a:pPr eaLnBrk="1" hangingPunct="1"/>
            <a:r>
              <a:rPr lang="fr-FR" dirty="0" smtClean="0"/>
              <a:t>Le fantastique (de Maupassant)</a:t>
            </a:r>
          </a:p>
          <a:p>
            <a:pPr eaLnBrk="1" hangingPunct="1">
              <a:buFont typeface="Arial" charset="0"/>
              <a:buNone/>
            </a:pPr>
            <a:r>
              <a:rPr lang="fr-FR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80321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Le romantisme 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4038" cy="4525963"/>
          </a:xfrm>
        </p:spPr>
        <p:txBody>
          <a:bodyPr/>
          <a:lstStyle/>
          <a:p>
            <a:pPr eaLnBrk="1" hangingPunct="1"/>
            <a:r>
              <a:rPr lang="fr-FR" sz="2400" dirty="0" smtClean="0"/>
              <a:t>Exprime un « mal du siècle » </a:t>
            </a:r>
          </a:p>
          <a:p>
            <a:pPr eaLnBrk="1" hangingPunct="1"/>
            <a:r>
              <a:rPr lang="fr-FR" sz="2400" dirty="0" smtClean="0"/>
              <a:t>Un malaise de l’être qui ne se trouve pas dans cette société. D’un côté illustre un espoir, de l’autre la réalité de la vie. </a:t>
            </a:r>
          </a:p>
          <a:p>
            <a:pPr eaLnBrk="1" hangingPunct="1"/>
            <a:r>
              <a:rPr lang="fr-FR" sz="2400" dirty="0" smtClean="0"/>
              <a:t>Les thèmes romantiques sont: le christianisme, la nature, l’exil, l’impossibilité d’aimer, le sublime, les sentiments personnelles, les êtres marginalisés, les droits humains</a:t>
            </a:r>
          </a:p>
          <a:p>
            <a:pPr eaLnBrk="1" hangingPunct="1"/>
            <a:r>
              <a:rPr lang="fr-FR" sz="2400" dirty="0" smtClean="0"/>
              <a:t>La méditation, la mélancolie, la solitude </a:t>
            </a:r>
          </a:p>
          <a:p>
            <a:pPr eaLnBrk="1" hangingPunct="1"/>
            <a:r>
              <a:rPr lang="fr-FR" sz="2400" dirty="0" smtClean="0"/>
              <a:t>Les artistes se sentent incompris par la société</a:t>
            </a:r>
          </a:p>
          <a:p>
            <a:pPr eaLnBrk="1" hangingPunct="1"/>
            <a:endParaRPr lang="fr-FR" sz="2400" dirty="0" smtClean="0"/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6397625" y="1804988"/>
            <a:ext cx="22891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800" dirty="0">
                <a:solidFill>
                  <a:prstClr val="white"/>
                </a:solidFill>
              </a:rPr>
              <a:t>Artiste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 dirty="0">
              <a:solidFill>
                <a:prstClr val="white"/>
              </a:solidFill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800" dirty="0">
                <a:solidFill>
                  <a:prstClr val="white"/>
                </a:solidFill>
              </a:rPr>
              <a:t>Chateaubriand 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800" dirty="0" smtClean="0">
                <a:solidFill>
                  <a:prstClr val="white"/>
                </a:solidFill>
              </a:rPr>
              <a:t>Hugo, Lamartine, de Musset, de Vigny </a:t>
            </a:r>
            <a:endParaRPr lang="fr-FR" sz="1800" dirty="0">
              <a:solidFill>
                <a:prstClr val="white"/>
              </a:solidFill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078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995863" y="274638"/>
            <a:ext cx="3690937" cy="1143000"/>
          </a:xfrm>
        </p:spPr>
        <p:txBody>
          <a:bodyPr/>
          <a:lstStyle/>
          <a:p>
            <a:r>
              <a:rPr lang="fr-FR" sz="2000" smtClean="0"/>
              <a:t>Casper David Frederich 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2970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495300"/>
            <a:ext cx="4691062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863" y="1277938"/>
            <a:ext cx="3690937" cy="524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692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Delacroix, </a:t>
            </a:r>
            <a:r>
              <a:rPr lang="en-US" dirty="0" err="1" smtClean="0"/>
              <a:t>Libert</a:t>
            </a:r>
            <a:r>
              <a:rPr lang="fr-CA" dirty="0" smtClean="0"/>
              <a:t>é guidant le peuple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381000" cy="565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982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romantisme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33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78263" cy="1143000"/>
          </a:xfrm>
        </p:spPr>
        <p:txBody>
          <a:bodyPr/>
          <a:lstStyle/>
          <a:p>
            <a:pPr eaLnBrk="1" hangingPunct="1"/>
            <a:r>
              <a:rPr lang="fr-FR" dirty="0" smtClean="0"/>
              <a:t>Le Réalisme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54488" cy="4902200"/>
          </a:xfrm>
        </p:spPr>
        <p:txBody>
          <a:bodyPr/>
          <a:lstStyle/>
          <a:p>
            <a:pPr eaLnBrk="1" hangingPunct="1"/>
            <a:r>
              <a:rPr lang="fr-FR" sz="2000" dirty="0" smtClean="0"/>
              <a:t>Cherche à représenter la réalité sans aucune modification, sans jugement </a:t>
            </a:r>
          </a:p>
          <a:p>
            <a:pPr eaLnBrk="1" hangingPunct="1"/>
            <a:r>
              <a:rPr lang="fr-FR" sz="2000" dirty="0" smtClean="0"/>
              <a:t>Les écrivains sont de véritables archéologue de la vie humaine , miroir de la société</a:t>
            </a:r>
          </a:p>
          <a:p>
            <a:pPr eaLnBrk="1" hangingPunct="1"/>
            <a:r>
              <a:rPr lang="fr-FR" sz="2000" dirty="0" smtClean="0"/>
              <a:t>La psychologie des personnages est mise en valeur </a:t>
            </a:r>
          </a:p>
          <a:p>
            <a:pPr eaLnBrk="1" hangingPunct="1"/>
            <a:r>
              <a:rPr lang="fr-FR" sz="2000" dirty="0" smtClean="0"/>
              <a:t>Balzac – Le père Goriot</a:t>
            </a:r>
          </a:p>
          <a:p>
            <a:pPr eaLnBrk="1" hangingPunct="1"/>
            <a:r>
              <a:rPr lang="fr-FR" sz="2000" dirty="0" smtClean="0"/>
              <a:t>Flaubert – Madame Bovary</a:t>
            </a:r>
          </a:p>
          <a:p>
            <a:pPr eaLnBrk="1" hangingPunct="1"/>
            <a:r>
              <a:rPr lang="fr-FR" sz="2000" dirty="0" smtClean="0"/>
              <a:t>Maupassant – Boule-de -suif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781550" y="1600200"/>
            <a:ext cx="3548063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4" defTabSz="457200" fontAlgn="base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Arial" charset="0"/>
                <a:ea typeface="ＭＳ Ｐゴシック" charset="-128"/>
              </a:rPr>
              <a:t> </a:t>
            </a:r>
            <a:r>
              <a:rPr lang="fr-FR" dirty="0">
                <a:latin typeface="Arial" charset="0"/>
                <a:ea typeface="ＭＳ Ｐゴシック" charset="-128"/>
              </a:rPr>
              <a:t>Inspiré par la théorie d’évolution. Darwin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fr-FR" dirty="0">
              <a:latin typeface="Arial" charset="0"/>
              <a:ea typeface="ＭＳ Ｐゴシック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fr-FR" dirty="0">
                <a:latin typeface="Arial" charset="0"/>
                <a:ea typeface="ＭＳ Ｐゴシック" charset="-128"/>
              </a:rPr>
              <a:t> Les auteurs naturalistes        représentent la société telle qu’elle sans modification mais ils disent l’être humain est comme il est à cause de l’environnement dans lequel on vit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Arial" charset="0"/>
              <a:ea typeface="ＭＳ Ｐゴシック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fr-FR" dirty="0">
                <a:latin typeface="Arial" charset="0"/>
                <a:ea typeface="ＭＳ Ｐゴシック" charset="-128"/>
              </a:rPr>
              <a:t>La classe ouvrière est privilégiée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fr-FR" dirty="0">
              <a:latin typeface="Arial" charset="0"/>
              <a:ea typeface="ＭＳ Ｐゴシック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rial" charset="0"/>
                <a:ea typeface="ＭＳ Ｐゴシック" charset="-128"/>
              </a:rPr>
              <a:t>Thèmes: les conditions  de vie horrifiques de mineurs, la prostitution, l’alcoolisme,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Arial" charset="0"/>
              <a:ea typeface="ＭＳ Ｐゴシック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Arial" charset="0"/>
                <a:ea typeface="ＭＳ Ｐゴシック" charset="-128"/>
              </a:rPr>
              <a:t>Zola – </a:t>
            </a:r>
            <a:r>
              <a:rPr lang="fr-FR" i="1" dirty="0">
                <a:latin typeface="Arial" charset="0"/>
                <a:ea typeface="ＭＳ Ｐゴシック" charset="-128"/>
              </a:rPr>
              <a:t>Germinal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Arial" charset="0"/>
              <a:ea typeface="ＭＳ Ｐゴシック" charset="-128"/>
            </a:endParaRP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5203825" y="415925"/>
            <a:ext cx="254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80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611688" y="415925"/>
            <a:ext cx="3952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fr-FR" sz="4400" dirty="0">
                <a:ea typeface="ＭＳ Ｐゴシック" charset="-128"/>
              </a:rPr>
              <a:t>Le Naturalisme </a:t>
            </a:r>
            <a:endParaRPr lang="fr-FR" dirty="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4570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58800" y="228600"/>
            <a:ext cx="3708400" cy="1143000"/>
          </a:xfrm>
        </p:spPr>
        <p:txBody>
          <a:bodyPr/>
          <a:lstStyle/>
          <a:p>
            <a:r>
              <a:rPr lang="fr-FR" smtClean="0"/>
              <a:t>Balzac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406900" y="3446463"/>
            <a:ext cx="2241550" cy="26797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fr-FR" smtClean="0"/>
              <a:t>Maupassant </a:t>
            </a:r>
          </a:p>
        </p:txBody>
      </p:sp>
      <p:pic>
        <p:nvPicPr>
          <p:cNvPr id="3482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7638"/>
            <a:ext cx="3810000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419100"/>
            <a:ext cx="2273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3162300"/>
            <a:ext cx="2230437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6913563" y="1700213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>
                <a:solidFill>
                  <a:prstClr val="white"/>
                </a:solidFill>
              </a:rPr>
              <a:t>Flaubert </a:t>
            </a:r>
          </a:p>
        </p:txBody>
      </p:sp>
    </p:spTree>
    <p:extLst>
      <p:ext uri="{BB962C8B-B14F-4D97-AF65-F5344CB8AC3E}">
        <p14:creationId xmlns:p14="http://schemas.microsoft.com/office/powerpoint/2010/main" val="2337150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artistes sont les observateurs et miroirs du monde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14432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98963" cy="1143000"/>
          </a:xfrm>
        </p:spPr>
        <p:txBody>
          <a:bodyPr/>
          <a:lstStyle/>
          <a:p>
            <a:r>
              <a:rPr lang="fr-FR" smtClean="0"/>
              <a:t>Emile Zola 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3584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3697288"/>
            <a:ext cx="4206875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600200"/>
            <a:ext cx="3427413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63" y="125413"/>
            <a:ext cx="26574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203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74638"/>
            <a:ext cx="8774112" cy="639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141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4350"/>
            <a:ext cx="8040688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57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3379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090613"/>
            <a:ext cx="8053387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539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138" cy="1143000"/>
          </a:xfrm>
        </p:spPr>
        <p:txBody>
          <a:bodyPr/>
          <a:lstStyle/>
          <a:p>
            <a:pPr eaLnBrk="1" hangingPunct="1"/>
            <a:r>
              <a:rPr lang="fr-FR" smtClean="0"/>
              <a:t>Monet 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600200"/>
            <a:ext cx="427672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3051175"/>
            <a:ext cx="3917950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739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560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14338"/>
            <a:ext cx="7654925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093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La vie culturelle 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Enseignement  primaire obligatoire, laïc, gratuit </a:t>
            </a:r>
          </a:p>
          <a:p>
            <a:pPr eaLnBrk="1" hangingPunct="1"/>
            <a:r>
              <a:rPr lang="fr-FR" dirty="0" smtClean="0"/>
              <a:t>L’alphabétisation touche presque la totalité de la population </a:t>
            </a:r>
          </a:p>
          <a:p>
            <a:pPr eaLnBrk="1" hangingPunct="1"/>
            <a:r>
              <a:rPr lang="fr-FR" dirty="0" smtClean="0"/>
              <a:t>Les livres – livres plus spécialisé </a:t>
            </a:r>
          </a:p>
          <a:p>
            <a:pPr eaLnBrk="1" hangingPunct="1"/>
            <a:r>
              <a:rPr lang="fr-FR" dirty="0" smtClean="0"/>
              <a:t>Les journaux – 60 quotidiens à Paris (Zola) </a:t>
            </a:r>
            <a:r>
              <a:rPr lang="fr-CA" dirty="0"/>
              <a:t>Le </a:t>
            </a:r>
            <a:r>
              <a:rPr lang="fr-CA" b="1" dirty="0"/>
              <a:t>journal</a:t>
            </a:r>
            <a:r>
              <a:rPr lang="fr-CA" dirty="0"/>
              <a:t> se développe et introduit  </a:t>
            </a:r>
            <a:r>
              <a:rPr lang="fr-CA" b="1" dirty="0"/>
              <a:t>des anglicismes</a:t>
            </a:r>
            <a:r>
              <a:rPr lang="fr-CA" dirty="0"/>
              <a:t> tels que </a:t>
            </a:r>
            <a:r>
              <a:rPr lang="fr-CA" dirty="0" err="1"/>
              <a:t>hurra</a:t>
            </a:r>
            <a:r>
              <a:rPr lang="fr-CA" dirty="0"/>
              <a:t>, speech, meeting, club, motion, vote. </a:t>
            </a:r>
            <a:endParaRPr lang="en-CA" dirty="0"/>
          </a:p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833312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4000" dirty="0" smtClean="0"/>
              <a:t>La Révolution Française: Causes:(1789)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dirty="0" smtClean="0"/>
              <a:t>L’incompétence du roi</a:t>
            </a:r>
          </a:p>
          <a:p>
            <a:pPr eaLnBrk="1" hangingPunct="1"/>
            <a:r>
              <a:rPr lang="fr-FR" dirty="0" smtClean="0"/>
              <a:t>La dette de la monarchie</a:t>
            </a:r>
          </a:p>
          <a:p>
            <a:pPr eaLnBrk="1" hangingPunct="1"/>
            <a:r>
              <a:rPr lang="fr-FR" dirty="0" smtClean="0"/>
              <a:t>Les Lumières</a:t>
            </a:r>
          </a:p>
          <a:p>
            <a:pPr eaLnBrk="1" hangingPunct="1"/>
            <a:r>
              <a:rPr lang="fr-FR" dirty="0" smtClean="0"/>
              <a:t>L’exemple de la Révolution Américaine – que Louis XVIe lui-même a soutenu</a:t>
            </a:r>
          </a:p>
          <a:p>
            <a:pPr eaLnBrk="1" hangingPunct="1"/>
            <a:r>
              <a:rPr lang="fr-FR" dirty="0" smtClean="0"/>
              <a:t>Hausse des prix du pain et la hausse  du chômage </a:t>
            </a:r>
          </a:p>
          <a:p>
            <a:pPr eaLnBrk="1" hangingPunct="1"/>
            <a:r>
              <a:rPr lang="fr-FR" dirty="0" smtClean="0"/>
              <a:t>L’Ancien Régime et les privilèges des deux premiers états.</a:t>
            </a:r>
          </a:p>
        </p:txBody>
      </p:sp>
    </p:spTree>
    <p:extLst>
      <p:ext uri="{BB962C8B-B14F-4D97-AF65-F5344CB8AC3E}">
        <p14:creationId xmlns:p14="http://schemas.microsoft.com/office/powerpoint/2010/main" val="2290092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sz="4000" smtClean="0"/>
              <a:t>La Révolution française</a:t>
            </a:r>
            <a:br>
              <a:rPr lang="fr-FR" sz="4000" smtClean="0"/>
            </a:br>
            <a:r>
              <a:rPr lang="fr-FR" sz="4000" smtClean="0"/>
              <a:t>(1789-1799)  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Abolition des privilèges</a:t>
            </a:r>
          </a:p>
          <a:p>
            <a:pPr eaLnBrk="1" hangingPunct="1"/>
            <a:r>
              <a:rPr lang="fr-FR" smtClean="0"/>
              <a:t>Déclaration des Droits de l’homme</a:t>
            </a:r>
          </a:p>
          <a:p>
            <a:pPr eaLnBrk="1" hangingPunct="1"/>
            <a:r>
              <a:rPr lang="fr-FR" smtClean="0"/>
              <a:t>Abolition de la monarchie </a:t>
            </a:r>
          </a:p>
          <a:p>
            <a:pPr eaLnBrk="1" hangingPunct="1"/>
            <a:r>
              <a:rPr lang="fr-FR" smtClean="0"/>
              <a:t>Proclamation de la République    </a:t>
            </a:r>
          </a:p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94358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fr-FR" sz="2900" dirty="0" smtClean="0"/>
              <a:t>Rassemblement des États généraux  </a:t>
            </a:r>
            <a:br>
              <a:rPr lang="fr-FR" sz="2900" dirty="0" smtClean="0"/>
            </a:br>
            <a:r>
              <a:rPr lang="fr-FR" sz="2900" dirty="0" smtClean="0"/>
              <a:t>et le début de la Révolution française bourgeoise, </a:t>
            </a:r>
            <a:br>
              <a:rPr lang="fr-FR" sz="2900" dirty="0" smtClean="0"/>
            </a:br>
            <a:r>
              <a:rPr lang="fr-FR" sz="2900" dirty="0" smtClean="0"/>
              <a:t>mai 1789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270000"/>
            <a:ext cx="83947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37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5883275" y="274638"/>
            <a:ext cx="2803525" cy="1143000"/>
          </a:xfrm>
        </p:spPr>
        <p:txBody>
          <a:bodyPr/>
          <a:lstStyle/>
          <a:p>
            <a:pPr eaLnBrk="1" hangingPunct="1"/>
            <a:r>
              <a:rPr lang="fr-FR" dirty="0" smtClean="0"/>
              <a:t>La Terreur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662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74638"/>
            <a:ext cx="5462587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98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685800" y="654050"/>
            <a:ext cx="7772400" cy="1798638"/>
          </a:xfrm>
        </p:spPr>
        <p:txBody>
          <a:bodyPr/>
          <a:lstStyle/>
          <a:p>
            <a:pPr eaLnBrk="1" hangingPunct="1"/>
            <a:r>
              <a:rPr lang="fr-FR" smtClean="0"/>
              <a:t>XIX siècle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fr-FR" dirty="0" smtClean="0">
              <a:ea typeface="+mn-ea"/>
              <a:cs typeface="+mn-cs"/>
            </a:endParaRPr>
          </a:p>
        </p:txBody>
      </p:sp>
      <p:pic>
        <p:nvPicPr>
          <p:cNvPr id="1434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05000"/>
            <a:ext cx="6911975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165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5805488" y="274638"/>
            <a:ext cx="2881312" cy="1143000"/>
          </a:xfrm>
        </p:spPr>
        <p:txBody>
          <a:bodyPr/>
          <a:lstStyle/>
          <a:p>
            <a:pPr eaLnBrk="1" hangingPunct="1"/>
            <a:r>
              <a:rPr lang="fr-FR" sz="2400" smtClean="0"/>
              <a:t>Napoléon Bonaparte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31875"/>
            <a:ext cx="4371975" cy="51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538" y="2262188"/>
            <a:ext cx="2841625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515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5187"/>
          </a:xfrm>
        </p:spPr>
        <p:txBody>
          <a:bodyPr/>
          <a:lstStyle/>
          <a:p>
            <a:pPr eaLnBrk="1" hangingPunct="1"/>
            <a:r>
              <a:rPr lang="fr-FR" sz="5400" dirty="0" smtClean="0"/>
              <a:t>Bonaparte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08563"/>
          </a:xfrm>
        </p:spPr>
        <p:txBody>
          <a:bodyPr>
            <a:noAutofit/>
          </a:bodyPr>
          <a:lstStyle/>
          <a:p>
            <a:pPr eaLnBrk="1" hangingPunct="1"/>
            <a:r>
              <a:rPr lang="fr-FR" dirty="0" smtClean="0"/>
              <a:t>Codification des textes législatifs « code Napoléon » : liberté individuelle, égalité des citoyens, laïcité (séparation de l’état et l’église), partage de l’héritage entre les enfants… </a:t>
            </a:r>
          </a:p>
          <a:p>
            <a:pPr eaLnBrk="1" hangingPunct="1"/>
            <a:r>
              <a:rPr lang="fr-FR" dirty="0" smtClean="0"/>
              <a:t>Création des lycées: accès universel à l’éducation pour la première fois permet la création d’une vraie démocratie à suffrage universel.</a:t>
            </a:r>
          </a:p>
          <a:p>
            <a:pPr eaLnBrk="1" hangingPunct="1"/>
            <a:r>
              <a:rPr lang="fr-FR" dirty="0" smtClean="0"/>
              <a:t>L’école s’utilise pour préparer les étudiants pour le monde du travail.</a:t>
            </a:r>
          </a:p>
        </p:txBody>
      </p:sp>
    </p:spTree>
    <p:extLst>
      <p:ext uri="{BB962C8B-B14F-4D97-AF65-F5344CB8AC3E}">
        <p14:creationId xmlns:p14="http://schemas.microsoft.com/office/powerpoint/2010/main" val="515188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509</Words>
  <Application>Microsoft Macintosh PowerPoint</Application>
  <PresentationFormat>On-screen Show (4:3)</PresentationFormat>
  <Paragraphs>100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2_Office Theme</vt:lpstr>
      <vt:lpstr>Le français au cours des siècles</vt:lpstr>
      <vt:lpstr>le romantisme</vt:lpstr>
      <vt:lpstr>La Révolution Française: Causes:(1789) </vt:lpstr>
      <vt:lpstr>La Révolution française (1789-1799)  </vt:lpstr>
      <vt:lpstr>Rassemblement des États généraux   et le début de la Révolution française bourgeoise,  mai 1789</vt:lpstr>
      <vt:lpstr>La Terreur</vt:lpstr>
      <vt:lpstr>XIX siècle </vt:lpstr>
      <vt:lpstr>Napoléon Bonaparte </vt:lpstr>
      <vt:lpstr>Bonaparte</vt:lpstr>
      <vt:lpstr>PowerPoint Presentation</vt:lpstr>
      <vt:lpstr>PowerPoint Presentation</vt:lpstr>
      <vt:lpstr>La Restauration de la Monarchie </vt:lpstr>
      <vt:lpstr>Politique XIX siècle </vt:lpstr>
      <vt:lpstr>Un siècle de progrès</vt:lpstr>
      <vt:lpstr>La question sociale</vt:lpstr>
      <vt:lpstr>Courants littéraires </vt:lpstr>
      <vt:lpstr>Le romantisme </vt:lpstr>
      <vt:lpstr>Casper David Frederich </vt:lpstr>
      <vt:lpstr>Delacroix, Liberté guidant le peuple</vt:lpstr>
      <vt:lpstr>Le Réalisme</vt:lpstr>
      <vt:lpstr>Balzac</vt:lpstr>
      <vt:lpstr>PowerPoint Presentation</vt:lpstr>
      <vt:lpstr>Emile Zola </vt:lpstr>
      <vt:lpstr>PowerPoint Presentation</vt:lpstr>
      <vt:lpstr>PowerPoint Presentation</vt:lpstr>
      <vt:lpstr>PowerPoint Presentation</vt:lpstr>
      <vt:lpstr>Monet </vt:lpstr>
      <vt:lpstr>PowerPoint Presentation</vt:lpstr>
      <vt:lpstr>La vie culturelle </vt:lpstr>
    </vt:vector>
  </TitlesOfParts>
  <Company>Thames Valley District School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Hynscht, Sigrid (0917)</dc:creator>
  <cp:lastModifiedBy>Christopher Levy</cp:lastModifiedBy>
  <cp:revision>51</cp:revision>
  <dcterms:created xsi:type="dcterms:W3CDTF">2013-03-19T19:58:24Z</dcterms:created>
  <dcterms:modified xsi:type="dcterms:W3CDTF">2016-06-07T01:40:53Z</dcterms:modified>
</cp:coreProperties>
</file>